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90" r:id="rId2"/>
    <p:sldId id="264" r:id="rId3"/>
    <p:sldId id="270" r:id="rId4"/>
    <p:sldId id="279" r:id="rId5"/>
    <p:sldId id="271" r:id="rId6"/>
    <p:sldId id="278" r:id="rId7"/>
    <p:sldId id="291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EC3"/>
    <a:srgbClr val="9C968E"/>
    <a:srgbClr val="726963"/>
    <a:srgbClr val="352D28"/>
    <a:srgbClr val="7D726D"/>
    <a:srgbClr val="4B285F"/>
    <a:srgbClr val="352E28"/>
    <a:srgbClr val="C0167A"/>
    <a:srgbClr val="070807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34"/>
  </p:normalViewPr>
  <p:slideViewPr>
    <p:cSldViewPr snapToGrid="0" snapToObjects="1">
      <p:cViewPr varScale="1">
        <p:scale>
          <a:sx n="121" d="100"/>
          <a:sy n="121" d="100"/>
        </p:scale>
        <p:origin x="6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1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7D43C-FA0F-946C-F9F0-3C9409BA8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728E3-F37B-20BC-6069-D4D905C8E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1E246-D389-4A5D-B49E-506B54E51C3C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9C25-4EFB-10C4-5485-59C52F91B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245-CCA1-E3B4-1655-DB0721852C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E4DDE-6E2E-4F28-B972-0B18FB4A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2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2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6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0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1081" cy="5164358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246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57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4" y="0"/>
            <a:ext cx="9140452" cy="514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4037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868680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5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50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39471"/>
            <a:ext cx="0" cy="347472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2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 userDrawn="1"/>
        </p:nvCxnSpPr>
        <p:spPr>
          <a:xfrm>
            <a:off x="3092073" y="1139474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1146349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 userDrawn="1"/>
        </p:nvCxnSpPr>
        <p:spPr>
          <a:xfrm>
            <a:off x="6070175" y="1131939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96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14" y="-15757"/>
            <a:ext cx="9158114" cy="1365996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6"/>
            <a:ext cx="86868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1485038"/>
            <a:ext cx="8686800" cy="301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74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5384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 userDrawn="1"/>
        </p:nvCxnSpPr>
        <p:spPr>
          <a:xfrm>
            <a:off x="3092073" y="974471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981346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 userDrawn="1"/>
        </p:nvCxnSpPr>
        <p:spPr>
          <a:xfrm>
            <a:off x="6070175" y="96693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69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82385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81797"/>
            <a:ext cx="0" cy="173736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904042"/>
            <a:ext cx="0" cy="17373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911500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4121" y="979566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09160" y="2901191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920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57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1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D0B796D8-3203-36DC-FF9D-2E91B536A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4885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99E08732-0027-A145-798F-955C18AF7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FA909A0-1142-2EF5-8487-BC580C5C1F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404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28600" y="228144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4468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 userDrawn="1"/>
        </p:nvSpPr>
        <p:spPr>
          <a:xfrm>
            <a:off x="197431" y="-281868"/>
            <a:ext cx="195375" cy="195555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 userDrawn="1"/>
        </p:nvSpPr>
        <p:spPr>
          <a:xfrm>
            <a:off x="550291" y="-281868"/>
            <a:ext cx="195375" cy="195555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 userDrawn="1"/>
        </p:nvSpPr>
        <p:spPr>
          <a:xfrm>
            <a:off x="903151" y="-281868"/>
            <a:ext cx="195375" cy="195555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 userDrawn="1"/>
        </p:nvSpPr>
        <p:spPr>
          <a:xfrm>
            <a:off x="1256011" y="-281868"/>
            <a:ext cx="195375" cy="195555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 userDrawn="1"/>
        </p:nvSpPr>
        <p:spPr>
          <a:xfrm>
            <a:off x="1608871" y="-281868"/>
            <a:ext cx="195375" cy="195555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 userDrawn="1"/>
        </p:nvSpPr>
        <p:spPr>
          <a:xfrm>
            <a:off x="2667448" y="-281868"/>
            <a:ext cx="195375" cy="195555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 userDrawn="1"/>
        </p:nvSpPr>
        <p:spPr>
          <a:xfrm>
            <a:off x="2314591" y="-281868"/>
            <a:ext cx="195375" cy="195555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 userDrawn="1"/>
        </p:nvSpPr>
        <p:spPr>
          <a:xfrm>
            <a:off x="1961731" y="-281868"/>
            <a:ext cx="195375" cy="195555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  <p:sldLayoutId id="2147483728" r:id="rId4"/>
    <p:sldLayoutId id="2147483729" r:id="rId5"/>
    <p:sldLayoutId id="2147483742" r:id="rId6"/>
    <p:sldLayoutId id="2147483743" r:id="rId7"/>
    <p:sldLayoutId id="2147483713" r:id="rId8"/>
    <p:sldLayoutId id="2147483714" r:id="rId9"/>
    <p:sldLayoutId id="2147483715" r:id="rId10"/>
    <p:sldLayoutId id="2147483740" r:id="rId11"/>
    <p:sldLayoutId id="2147483673" r:id="rId12"/>
    <p:sldLayoutId id="2147483712" r:id="rId13"/>
    <p:sldLayoutId id="2147483716" r:id="rId14"/>
    <p:sldLayoutId id="2147483717" r:id="rId15"/>
    <p:sldLayoutId id="2147483718" r:id="rId16"/>
    <p:sldLayoutId id="2147483724" r:id="rId17"/>
    <p:sldLayoutId id="2147483682" r:id="rId18"/>
    <p:sldLayoutId id="2147483725" r:id="rId19"/>
    <p:sldLayoutId id="2147483719" r:id="rId20"/>
    <p:sldLayoutId id="2147483723" r:id="rId21"/>
    <p:sldLayoutId id="2147483730" r:id="rId22"/>
    <p:sldLayoutId id="2147483722" r:id="rId23"/>
    <p:sldLayoutId id="2147483726" r:id="rId24"/>
    <p:sldLayoutId id="2147483727" r:id="rId25"/>
    <p:sldLayoutId id="2147483721" r:id="rId26"/>
    <p:sldLayoutId id="2147483731" r:id="rId27"/>
    <p:sldLayoutId id="2147483739" r:id="rId28"/>
    <p:sldLayoutId id="2147483734" r:id="rId29"/>
    <p:sldLayoutId id="2147483685" r:id="rId30"/>
    <p:sldLayoutId id="2147483686" r:id="rId31"/>
    <p:sldLayoutId id="2147483737" r:id="rId32"/>
    <p:sldLayoutId id="2147483738" r:id="rId33"/>
    <p:sldLayoutId id="2147483732" r:id="rId34"/>
    <p:sldLayoutId id="2147483733" r:id="rId35"/>
    <p:sldLayoutId id="2147483735" r:id="rId36"/>
    <p:sldLayoutId id="2147483736" r:id="rId3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hyperlink" Target="https://github.com/rgreene-public-repos/github-security/security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rgreene-public-repos/github-security/blob/main/.github/workflows/codeql.y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HSecurityLab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securitylab.github.com/bounties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ecuritylab.github.com/events/" TargetMode="External"/><Relationship Id="rId5" Type="http://schemas.openxmlformats.org/officeDocument/2006/relationships/hyperlink" Target="https://securitylab.github.com/ctf/" TargetMode="External"/><Relationship Id="rId4" Type="http://schemas.openxmlformats.org/officeDocument/2006/relationships/hyperlink" Target="https://join.slack.com/t/ghsecuritylab/shared_invite/zt-1obyd4mna-y5p5Fz5yN0UHhLm0YdscW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greene-public-repos/github-security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88FF-6534-FC5A-B444-05D859BC3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– Azure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0E63D-AD52-AC6A-DA0A-688E5D20C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2023 - How Open Source can protect you from yourself?</a:t>
            </a:r>
          </a:p>
        </p:txBody>
      </p:sp>
    </p:spTree>
    <p:extLst>
      <p:ext uri="{BB962C8B-B14F-4D97-AF65-F5344CB8AC3E}">
        <p14:creationId xmlns:p14="http://schemas.microsoft.com/office/powerpoint/2010/main" val="54842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F44C-3F8F-9304-DB17-768595E3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8352"/>
            <a:ext cx="5752051" cy="2488213"/>
          </a:xfrm>
        </p:spPr>
        <p:txBody>
          <a:bodyPr/>
          <a:lstStyle/>
          <a:p>
            <a:r>
              <a:rPr lang="en-US" dirty="0"/>
              <a:t>Question what is the difference in Static and Dynamic testing?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45E4A-AE6E-DDFB-9A6B-F5874D067237}"/>
              </a:ext>
            </a:extLst>
          </p:cNvPr>
          <p:cNvGrpSpPr/>
          <p:nvPr/>
        </p:nvGrpSpPr>
        <p:grpSpPr>
          <a:xfrm>
            <a:off x="531072" y="323084"/>
            <a:ext cx="3833647" cy="3937431"/>
            <a:chOff x="954837" y="1524201"/>
            <a:chExt cx="3269538" cy="322113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3950C4-9934-E1D8-EFD6-176FC393C974}"/>
                </a:ext>
              </a:extLst>
            </p:cNvPr>
            <p:cNvSpPr/>
            <p:nvPr/>
          </p:nvSpPr>
          <p:spPr>
            <a:xfrm>
              <a:off x="95483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6CB9F8-DA4C-30A2-404F-ECCEF2DB23BC}"/>
                </a:ext>
              </a:extLst>
            </p:cNvPr>
            <p:cNvSpPr txBox="1"/>
            <p:nvPr/>
          </p:nvSpPr>
          <p:spPr>
            <a:xfrm>
              <a:off x="1278121" y="2783221"/>
              <a:ext cx="2533802" cy="195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Static testing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Examine the source code and the flow for information, compiled artifacts, etc.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a.k.a. White/Gray box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CodeQL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lvl="3"/>
              <a:r>
                <a:rPr lang="en-AU" dirty="0">
                  <a:solidFill>
                    <a:schemeClr val="bg1"/>
                  </a:solidFill>
                  <a:latin typeface="Google Sans"/>
                </a:rPr>
                <a:t>SonarQube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Snyk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ode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Qodana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BB76D1-4FA6-A815-98F1-C0E74561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4552" y="1767939"/>
              <a:ext cx="693519" cy="102258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08DC4-8A51-1C9F-A9CB-591801B03219}"/>
              </a:ext>
            </a:extLst>
          </p:cNvPr>
          <p:cNvGrpSpPr/>
          <p:nvPr/>
        </p:nvGrpSpPr>
        <p:grpSpPr>
          <a:xfrm>
            <a:off x="4495012" y="362303"/>
            <a:ext cx="3965755" cy="3937431"/>
            <a:chOff x="4773007" y="1524201"/>
            <a:chExt cx="3269538" cy="322113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C438DE-A3F3-F632-BF44-9ED5CD809E79}"/>
                </a:ext>
              </a:extLst>
            </p:cNvPr>
            <p:cNvSpPr/>
            <p:nvPr/>
          </p:nvSpPr>
          <p:spPr>
            <a:xfrm>
              <a:off x="477300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330FFE-E223-FFEF-8016-125FFCB4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651" y="1732592"/>
              <a:ext cx="1323542" cy="1003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DC40-9372-AD17-CDBD-F0BE1E2C7068}"/>
                </a:ext>
              </a:extLst>
            </p:cNvPr>
            <p:cNvSpPr txBox="1"/>
            <p:nvPr/>
          </p:nvSpPr>
          <p:spPr>
            <a:xfrm>
              <a:off x="4980477" y="2743807"/>
              <a:ext cx="2829131" cy="1787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>
                  <a:solidFill>
                    <a:schemeClr val="bg1"/>
                  </a:solidFill>
                  <a:latin typeface="Google Sans"/>
                </a:rPr>
                <a:t>D</a:t>
              </a:r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ynamic testing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  <a:latin typeface="Google Sans"/>
                </a:rPr>
                <a:t>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arried out on software during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code execution a.k.a. Black box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  <a:latin typeface="Google Sans"/>
                </a:rPr>
                <a:t>Burp suite </a:t>
              </a:r>
            </a:p>
            <a:p>
              <a:pPr lvl="4"/>
              <a:r>
                <a:rPr lang="en-AU" dirty="0" err="1">
                  <a:solidFill>
                    <a:schemeClr val="bg1"/>
                  </a:solidFill>
                </a:rPr>
                <a:t>Crowdstrike</a:t>
              </a:r>
              <a:endParaRPr lang="en-AU" dirty="0">
                <a:solidFill>
                  <a:schemeClr val="bg1"/>
                </a:solidFill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OWASP ZAP</a:t>
              </a: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Intruder</a:t>
              </a:r>
            </a:p>
            <a:p>
              <a:pPr lvl="2"/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7467FE-B601-7833-4ED6-8FBC3E0E56FF}"/>
              </a:ext>
            </a:extLst>
          </p:cNvPr>
          <p:cNvSpPr/>
          <p:nvPr/>
        </p:nvSpPr>
        <p:spPr>
          <a:xfrm>
            <a:off x="1359271" y="4210262"/>
            <a:ext cx="5851133" cy="7548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r>
              <a:rPr lang="en-AU" dirty="0">
                <a:solidFill>
                  <a:schemeClr val="bg1"/>
                </a:solidFill>
              </a:rPr>
              <a:t>Keep in mind when reviewing tools.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Common Weakness Enumeration (</a:t>
            </a:r>
            <a:r>
              <a:rPr lang="en-AU" b="1" dirty="0">
                <a:solidFill>
                  <a:schemeClr val="bg1"/>
                </a:solidFill>
              </a:rPr>
              <a:t>CWE</a:t>
            </a:r>
            <a:r>
              <a:rPr lang="en-AU" dirty="0">
                <a:solidFill>
                  <a:schemeClr val="bg1"/>
                </a:solidFill>
              </a:rPr>
              <a:t>) is the cause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Common Vulnerability Enumeration (</a:t>
            </a:r>
            <a:r>
              <a:rPr lang="en-AU" b="1" dirty="0">
                <a:solidFill>
                  <a:schemeClr val="bg1"/>
                </a:solidFill>
              </a:rPr>
              <a:t>CVE</a:t>
            </a:r>
            <a:r>
              <a:rPr lang="en-AU" dirty="0">
                <a:solidFill>
                  <a:schemeClr val="bg1"/>
                </a:solidFill>
              </a:rPr>
              <a:t>) is the effect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AU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76E3-695C-BBE9-1EE5-CE9B0D5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get </a:t>
            </a:r>
            <a:r>
              <a:rPr lang="en-US" dirty="0" err="1"/>
              <a:t>CodeQL</a:t>
            </a:r>
            <a:r>
              <a:rPr lang="en-US" dirty="0"/>
              <a:t> and how does it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15F3-34AB-64F5-C2D5-69ABA1F5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141799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Open-Source(‘</a:t>
            </a:r>
            <a:r>
              <a:rPr lang="en-US" dirty="0" err="1"/>
              <a:t>ish</a:t>
            </a:r>
            <a:r>
              <a:rPr lang="en-US" dirty="0"/>
              <a:t>) tool for code analysis</a:t>
            </a:r>
          </a:p>
          <a:p>
            <a:pPr marL="285750" indent="-285750"/>
            <a:r>
              <a:rPr lang="en-US" dirty="0"/>
              <a:t>Available in GitHub Public Repos, also under license as “Advanced Security” for private/internal repositories</a:t>
            </a:r>
          </a:p>
          <a:p>
            <a:pPr marL="285750" indent="-285750"/>
            <a:r>
              <a:rPr lang="en-US" dirty="0"/>
              <a:t>Can be used for academic research and demos</a:t>
            </a:r>
          </a:p>
          <a:p>
            <a:endParaRPr lang="en-US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BD0F805-5E30-97D6-5154-B9519AF9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" y="2488077"/>
            <a:ext cx="3754411" cy="228736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75E421C8-730C-C089-47D0-C6CE6143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320" y="2430522"/>
            <a:ext cx="4011262" cy="2344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35513E-D17D-1223-D0EA-D6DB8A21BC72}"/>
              </a:ext>
            </a:extLst>
          </p:cNvPr>
          <p:cNvGrpSpPr/>
          <p:nvPr/>
        </p:nvGrpSpPr>
        <p:grpSpPr>
          <a:xfrm>
            <a:off x="313604" y="2416178"/>
            <a:ext cx="8617984" cy="2727322"/>
            <a:chOff x="242237" y="2431283"/>
            <a:chExt cx="8617984" cy="2727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8FD2FB-09EC-9790-D807-735B48AC0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37" y="2431283"/>
              <a:ext cx="8617984" cy="2727322"/>
            </a:xfrm>
            <a:prstGeom prst="rect">
              <a:avLst/>
            </a:prstGeom>
          </p:spPr>
        </p:pic>
        <p:pic>
          <p:nvPicPr>
            <p:cNvPr id="7" name="Graphic 6" descr="Help with solid fill">
              <a:extLst>
                <a:ext uri="{FF2B5EF4-FFF2-40B4-BE49-F238E27FC236}">
                  <a16:creationId xmlns:a16="http://schemas.microsoft.com/office/drawing/2014/main" id="{97616E47-F045-B031-2058-DAE44A9E3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6974" y="2832978"/>
              <a:ext cx="2090691" cy="2090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3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61B-F018-7A98-369A-225418D4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4" y="51668"/>
            <a:ext cx="8686800" cy="682400"/>
          </a:xfrm>
        </p:spPr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98A7-6672-769C-DB96-C18D4EDA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4881"/>
            <a:ext cx="8686800" cy="3376750"/>
          </a:xfrm>
        </p:spPr>
        <p:txBody>
          <a:bodyPr/>
          <a:lstStyle/>
          <a:p>
            <a:r>
              <a:rPr lang="en-US" dirty="0"/>
              <a:t>Supports several languages</a:t>
            </a:r>
          </a:p>
          <a:p>
            <a:pPr lvl="1"/>
            <a:r>
              <a:rPr lang="en-US" dirty="0"/>
              <a:t>C/C++, C#, Go, Java </a:t>
            </a:r>
          </a:p>
          <a:p>
            <a:pPr lvl="1"/>
            <a:r>
              <a:rPr lang="en-US" dirty="0"/>
              <a:t>Python, Ruby, JavaScript, Typescript*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69123-81F6-5745-597A-F1EB859B793E}"/>
              </a:ext>
            </a:extLst>
          </p:cNvPr>
          <p:cNvGrpSpPr/>
          <p:nvPr/>
        </p:nvGrpSpPr>
        <p:grpSpPr>
          <a:xfrm>
            <a:off x="650029" y="2887234"/>
            <a:ext cx="5167037" cy="789026"/>
            <a:chOff x="650029" y="2887234"/>
            <a:chExt cx="5167037" cy="789026"/>
          </a:xfrm>
        </p:grpSpPr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E82FB823-F58F-3728-06AA-45020A9C3486}"/>
                </a:ext>
              </a:extLst>
            </p:cNvPr>
            <p:cNvSpPr/>
            <p:nvPr/>
          </p:nvSpPr>
          <p:spPr>
            <a:xfrm>
              <a:off x="650029" y="2887234"/>
              <a:ext cx="827963" cy="751657"/>
            </a:xfrm>
            <a:prstGeom prst="vertic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</a:p>
          </p:txBody>
        </p:sp>
        <p:sp>
          <p:nvSpPr>
            <p:cNvPr id="6" name="Flowchart: Predefined Process 5">
              <a:extLst>
                <a:ext uri="{FF2B5EF4-FFF2-40B4-BE49-F238E27FC236}">
                  <a16:creationId xmlns:a16="http://schemas.microsoft.com/office/drawing/2014/main" id="{645C6056-C744-A745-7E86-26B8AB7BE7D8}"/>
                </a:ext>
              </a:extLst>
            </p:cNvPr>
            <p:cNvSpPr/>
            <p:nvPr/>
          </p:nvSpPr>
          <p:spPr>
            <a:xfrm>
              <a:off x="2259932" y="2983804"/>
              <a:ext cx="1475887" cy="66543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Extractor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1D06ADFD-5D4E-9059-D743-BB654C8B264D}"/>
                </a:ext>
              </a:extLst>
            </p:cNvPr>
            <p:cNvSpPr/>
            <p:nvPr/>
          </p:nvSpPr>
          <p:spPr>
            <a:xfrm>
              <a:off x="4443473" y="2983804"/>
              <a:ext cx="1373593" cy="692456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Columnar  Database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2CA757E-E976-99CC-7A71-E08AC1CF78C8}"/>
                </a:ext>
              </a:extLst>
            </p:cNvPr>
            <p:cNvSpPr/>
            <p:nvPr/>
          </p:nvSpPr>
          <p:spPr>
            <a:xfrm>
              <a:off x="1564919" y="3042765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0C2D3E8-2FC3-B6D6-0C85-0DB5A145E40E}"/>
                </a:ext>
              </a:extLst>
            </p:cNvPr>
            <p:cNvSpPr/>
            <p:nvPr/>
          </p:nvSpPr>
          <p:spPr>
            <a:xfrm>
              <a:off x="3862354" y="307167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B8137-6B09-5AFA-5B8D-E13F68CE3FD1}"/>
              </a:ext>
            </a:extLst>
          </p:cNvPr>
          <p:cNvGrpSpPr/>
          <p:nvPr/>
        </p:nvGrpSpPr>
        <p:grpSpPr>
          <a:xfrm>
            <a:off x="4480059" y="1175565"/>
            <a:ext cx="3589632" cy="2447326"/>
            <a:chOff x="4480059" y="1175565"/>
            <a:chExt cx="3589632" cy="2447326"/>
          </a:xfrm>
        </p:grpSpPr>
        <p:sp>
          <p:nvSpPr>
            <p:cNvPr id="8" name="Flowchart: Multidocument 7">
              <a:extLst>
                <a:ext uri="{FF2B5EF4-FFF2-40B4-BE49-F238E27FC236}">
                  <a16:creationId xmlns:a16="http://schemas.microsoft.com/office/drawing/2014/main" id="{2594DD2E-9EF9-C2EC-A4C6-B742BB670381}"/>
                </a:ext>
              </a:extLst>
            </p:cNvPr>
            <p:cNvSpPr/>
            <p:nvPr/>
          </p:nvSpPr>
          <p:spPr>
            <a:xfrm>
              <a:off x="4480059" y="1175565"/>
              <a:ext cx="918105" cy="661943"/>
            </a:xfrm>
            <a:prstGeom prst="flowChartMulti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Pack</a:t>
              </a:r>
            </a:p>
          </p:txBody>
        </p:sp>
        <p:sp>
          <p:nvSpPr>
            <p:cNvPr id="9" name="Flowchart: Document 8">
              <a:extLst>
                <a:ext uri="{FF2B5EF4-FFF2-40B4-BE49-F238E27FC236}">
                  <a16:creationId xmlns:a16="http://schemas.microsoft.com/office/drawing/2014/main" id="{C23346D6-3EE1-EED1-1EF9-80F6029349D1}"/>
                </a:ext>
              </a:extLst>
            </p:cNvPr>
            <p:cNvSpPr/>
            <p:nvPr/>
          </p:nvSpPr>
          <p:spPr>
            <a:xfrm>
              <a:off x="4480060" y="2067607"/>
              <a:ext cx="918105" cy="604051"/>
            </a:xfrm>
            <a:prstGeom prst="flowChart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Query</a:t>
              </a:r>
            </a:p>
          </p:txBody>
        </p:sp>
        <p:sp>
          <p:nvSpPr>
            <p:cNvPr id="10" name="Flowchart: Predefined Process 9">
              <a:extLst>
                <a:ext uri="{FF2B5EF4-FFF2-40B4-BE49-F238E27FC236}">
                  <a16:creationId xmlns:a16="http://schemas.microsoft.com/office/drawing/2014/main" id="{96CE4596-7748-0839-178D-238DC7315472}"/>
                </a:ext>
              </a:extLst>
            </p:cNvPr>
            <p:cNvSpPr/>
            <p:nvPr/>
          </p:nvSpPr>
          <p:spPr>
            <a:xfrm>
              <a:off x="6765477" y="1589428"/>
              <a:ext cx="1234838" cy="66960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QL Compiler</a:t>
              </a:r>
            </a:p>
          </p:txBody>
        </p:sp>
        <p:sp>
          <p:nvSpPr>
            <p:cNvPr id="11" name="Flowchart: Predefined Process 10">
              <a:extLst>
                <a:ext uri="{FF2B5EF4-FFF2-40B4-BE49-F238E27FC236}">
                  <a16:creationId xmlns:a16="http://schemas.microsoft.com/office/drawing/2014/main" id="{FACF883C-636E-F9BF-7B30-5A24B5047A62}"/>
                </a:ext>
              </a:extLst>
            </p:cNvPr>
            <p:cNvSpPr/>
            <p:nvPr/>
          </p:nvSpPr>
          <p:spPr>
            <a:xfrm>
              <a:off x="6696099" y="2987986"/>
              <a:ext cx="1373592" cy="634905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01F692E-2A95-C254-5B3C-2F7106F16C35}"/>
                </a:ext>
              </a:extLst>
            </p:cNvPr>
            <p:cNvSpPr/>
            <p:nvPr/>
          </p:nvSpPr>
          <p:spPr>
            <a:xfrm rot="20205590">
              <a:off x="5593566" y="1994597"/>
              <a:ext cx="1037647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FBAD22F-AE8B-C331-CCF4-2AC1CD3AB233}"/>
                </a:ext>
              </a:extLst>
            </p:cNvPr>
            <p:cNvSpPr/>
            <p:nvPr/>
          </p:nvSpPr>
          <p:spPr>
            <a:xfrm rot="1184905">
              <a:off x="5593077" y="1357928"/>
              <a:ext cx="1020313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DFBB795-D6E6-5368-F207-F0D3265C8D38}"/>
                </a:ext>
              </a:extLst>
            </p:cNvPr>
            <p:cNvSpPr/>
            <p:nvPr/>
          </p:nvSpPr>
          <p:spPr>
            <a:xfrm rot="5400000">
              <a:off x="7105933" y="238649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E9D9D97-EFC2-B79B-32AD-AA0B23D32F2C}"/>
                </a:ext>
              </a:extLst>
            </p:cNvPr>
            <p:cNvSpPr/>
            <p:nvPr/>
          </p:nvSpPr>
          <p:spPr>
            <a:xfrm>
              <a:off x="5963843" y="3071673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A96B5E-7A16-A430-681C-8C035E8797F1}"/>
              </a:ext>
            </a:extLst>
          </p:cNvPr>
          <p:cNvSpPr txBox="1"/>
          <p:nvPr/>
        </p:nvSpPr>
        <p:spPr>
          <a:xfrm>
            <a:off x="1402324" y="3835026"/>
            <a:ext cx="4062331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AU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GitHub Action is easier </a:t>
            </a:r>
          </a:p>
          <a:p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Analysis and publish results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Analysis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-action/analyze@v2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2D8EC-904B-9C10-F7E3-5871B814A719}"/>
              </a:ext>
            </a:extLst>
          </p:cNvPr>
          <p:cNvSpPr txBox="1"/>
          <p:nvPr/>
        </p:nvSpPr>
        <p:spPr>
          <a:xfrm>
            <a:off x="1143685" y="2021196"/>
            <a:ext cx="32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Typescript is really, just compiled JavaScript</a:t>
            </a:r>
            <a:endParaRPr lang="en-A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575C1-6DB6-F0B6-5FAE-31149F09F627}"/>
              </a:ext>
            </a:extLst>
          </p:cNvPr>
          <p:cNvGrpSpPr/>
          <p:nvPr/>
        </p:nvGrpSpPr>
        <p:grpSpPr>
          <a:xfrm>
            <a:off x="5826443" y="3695337"/>
            <a:ext cx="3112903" cy="1501188"/>
            <a:chOff x="5826443" y="3695337"/>
            <a:chExt cx="3112903" cy="15011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5113E0-0566-C4A7-D770-E2168934D91C}"/>
                </a:ext>
              </a:extLst>
            </p:cNvPr>
            <p:cNvGrpSpPr/>
            <p:nvPr/>
          </p:nvGrpSpPr>
          <p:grpSpPr>
            <a:xfrm>
              <a:off x="5963843" y="3695337"/>
              <a:ext cx="2849662" cy="1086306"/>
              <a:chOff x="5963843" y="3695337"/>
              <a:chExt cx="2849662" cy="108630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AC14B-F6F2-831B-380D-4F72CAF22567}"/>
                  </a:ext>
                </a:extLst>
              </p:cNvPr>
              <p:cNvSpPr/>
              <p:nvPr/>
            </p:nvSpPr>
            <p:spPr>
              <a:xfrm>
                <a:off x="5963843" y="4330599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CSV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A6166A19-D6CE-3345-00EA-AC8B27AD3793}"/>
                  </a:ext>
                </a:extLst>
              </p:cNvPr>
              <p:cNvSpPr/>
              <p:nvPr/>
            </p:nvSpPr>
            <p:spPr>
              <a:xfrm rot="5400000">
                <a:off x="7143490" y="3750357"/>
                <a:ext cx="553924" cy="44388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060E49A-A56A-2352-7D49-168C89C04E9F}"/>
                  </a:ext>
                </a:extLst>
              </p:cNvPr>
              <p:cNvSpPr/>
              <p:nvPr/>
            </p:nvSpPr>
            <p:spPr>
              <a:xfrm>
                <a:off x="6912254" y="4319704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b="0" i="0" dirty="0">
                    <a:solidFill>
                      <a:srgbClr val="222222"/>
                    </a:solidFill>
                    <a:effectLst/>
                    <a:latin typeface="SFMono-Regular"/>
                  </a:rPr>
                  <a:t>SARIF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CD3B412-3440-35AE-0469-4BF2006FE771}"/>
                  </a:ext>
                </a:extLst>
              </p:cNvPr>
              <p:cNvSpPr/>
              <p:nvPr/>
            </p:nvSpPr>
            <p:spPr>
              <a:xfrm>
                <a:off x="7869291" y="4311772"/>
                <a:ext cx="944214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err="1">
                    <a:solidFill>
                      <a:srgbClr val="222222"/>
                    </a:solidFill>
                    <a:latin typeface="SFMono-Regular"/>
                  </a:rPr>
                  <a:t>G</a:t>
                </a:r>
                <a:r>
                  <a:rPr lang="en-AU" b="0" i="0" dirty="0" err="1">
                    <a:solidFill>
                      <a:srgbClr val="222222"/>
                    </a:solidFill>
                    <a:effectLst/>
                    <a:latin typeface="SFMono-Regular"/>
                  </a:rPr>
                  <a:t>raphtext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B869D-4BAC-486A-2ABF-8AC2C13DFB94}"/>
                </a:ext>
              </a:extLst>
            </p:cNvPr>
            <p:cNvSpPr txBox="1"/>
            <p:nvPr/>
          </p:nvSpPr>
          <p:spPr>
            <a:xfrm>
              <a:off x="5826443" y="4919526"/>
              <a:ext cx="3112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Static Analysis Results Interchange Format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9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290-E1C4-CDBD-C2DA-CD39D4F9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does so much more..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077E-E780-59BE-51A0-E79112D74F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237" y="986155"/>
            <a:ext cx="5029200" cy="3931920"/>
          </a:xfrm>
        </p:spPr>
        <p:txBody>
          <a:bodyPr/>
          <a:lstStyle/>
          <a:p>
            <a:r>
              <a:rPr lang="en-US" sz="1800" dirty="0"/>
              <a:t>Demo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Local execution</a:t>
            </a:r>
          </a:p>
          <a:p>
            <a:pPr lvl="1"/>
            <a:r>
              <a:rPr lang="en-US" dirty="0"/>
              <a:t>Accessing existing packs </a:t>
            </a:r>
          </a:p>
          <a:p>
            <a:pPr lvl="1"/>
            <a:r>
              <a:rPr lang="en-US" dirty="0"/>
              <a:t>VS Code integration and custom queries</a:t>
            </a:r>
          </a:p>
          <a:p>
            <a:pPr lvl="1"/>
            <a:endParaRPr lang="en-US" dirty="0"/>
          </a:p>
          <a:p>
            <a:r>
              <a:rPr lang="en-US" sz="1800" dirty="0">
                <a:hlinkClick r:id="rId2"/>
              </a:rPr>
              <a:t>Bounty program </a:t>
            </a:r>
            <a:r>
              <a:rPr lang="en-US" sz="1800" dirty="0"/>
              <a:t>for new submissions</a:t>
            </a:r>
          </a:p>
          <a:p>
            <a:endParaRPr lang="en-US" sz="1800" dirty="0"/>
          </a:p>
          <a:p>
            <a:r>
              <a:rPr lang="en-US" sz="1800" dirty="0"/>
              <a:t>Open-Source Community of developers </a:t>
            </a:r>
          </a:p>
          <a:p>
            <a:pPr lvl="1"/>
            <a:r>
              <a:rPr lang="en-US" dirty="0">
                <a:hlinkClick r:id="rId3"/>
              </a:rPr>
              <a:t>@GHSecurityLab</a:t>
            </a:r>
            <a:r>
              <a:rPr lang="en-US" dirty="0"/>
              <a:t> on Twitter or </a:t>
            </a:r>
            <a:r>
              <a:rPr lang="en-US" dirty="0">
                <a:hlinkClick r:id="rId4"/>
              </a:rPr>
              <a:t>Slack</a:t>
            </a:r>
            <a:endParaRPr lang="en-US" dirty="0"/>
          </a:p>
          <a:p>
            <a:pPr lvl="1"/>
            <a:r>
              <a:rPr lang="en-US" dirty="0"/>
              <a:t>A few </a:t>
            </a:r>
            <a:r>
              <a:rPr lang="en-US" dirty="0">
                <a:hlinkClick r:id="rId5"/>
              </a:rPr>
              <a:t>capture the flag</a:t>
            </a:r>
            <a:r>
              <a:rPr lang="en-US" dirty="0"/>
              <a:t> tests</a:t>
            </a:r>
          </a:p>
          <a:p>
            <a:pPr lvl="1"/>
            <a:r>
              <a:rPr lang="en-US" dirty="0">
                <a:hlinkClick r:id="rId6"/>
              </a:rPr>
              <a:t>Events schedule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KEEP CALM IT'S DEMO TIME - Keep Calm and Posters Generator, Maker For Free  - KeepCalmAndPosters.com">
            <a:extLst>
              <a:ext uri="{FF2B5EF4-FFF2-40B4-BE49-F238E27FC236}">
                <a16:creationId xmlns:a16="http://schemas.microsoft.com/office/drawing/2014/main" id="{2383EDFC-5CC1-457A-E97E-A599C931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05" y="1388459"/>
            <a:ext cx="2760994" cy="276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6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B6574-9DBC-0E0A-A182-B762AE1B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2663244"/>
            <a:ext cx="8686800" cy="1923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Submit your pull requests in the experimental folder, following the published guidelines.</a:t>
            </a:r>
          </a:p>
          <a:p>
            <a:r>
              <a:rPr lang="en-US" dirty="0"/>
              <a:t>Create an issues noting what vulnerability groups you are targeting (CWE)</a:t>
            </a:r>
          </a:p>
          <a:p>
            <a:r>
              <a:rPr lang="en-US" dirty="0"/>
              <a:t>Evaluation with take time based on 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Impact </a:t>
            </a:r>
          </a:p>
          <a:p>
            <a:pPr lvl="1"/>
            <a:r>
              <a:rPr lang="en-US" dirty="0"/>
              <a:t>Number of false positives, over several large codebases</a:t>
            </a:r>
          </a:p>
          <a:p>
            <a:r>
              <a:rPr lang="en-US" dirty="0"/>
              <a:t>Eventually your submission will be migrated into the full pack (maybe)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04C2E-9AF3-872D-F461-F7D16519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providing submissions</a:t>
            </a:r>
          </a:p>
        </p:txBody>
      </p:sp>
    </p:spTree>
    <p:extLst>
      <p:ext uri="{BB962C8B-B14F-4D97-AF65-F5344CB8AC3E}">
        <p14:creationId xmlns:p14="http://schemas.microsoft.com/office/powerpoint/2010/main" val="406527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3F48B7-7E5C-D265-E025-2FB49F1B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70371-9269-63E5-D56E-C9DD30E07D33}"/>
              </a:ext>
            </a:extLst>
          </p:cNvPr>
          <p:cNvSpPr txBox="1"/>
          <p:nvPr/>
        </p:nvSpPr>
        <p:spPr>
          <a:xfrm>
            <a:off x="20716" y="2805345"/>
            <a:ext cx="63017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All code available on GitHub </a:t>
            </a:r>
            <a:r>
              <a:rPr lang="en-AU" sz="1600"/>
              <a:t>:  </a:t>
            </a:r>
          </a:p>
          <a:p>
            <a:br>
              <a:rPr lang="en-AU" sz="1600" dirty="0"/>
            </a:br>
            <a:r>
              <a:rPr lang="en-AU" sz="1600" dirty="0"/>
              <a:t>                   </a:t>
            </a:r>
            <a:r>
              <a:rPr lang="en-AU" sz="1600" dirty="0">
                <a:hlinkClick r:id="rId2"/>
              </a:rPr>
              <a:t>https://github.com/rgreene-public-repos/github-security</a:t>
            </a:r>
            <a:r>
              <a:rPr lang="en-AU" sz="1600" dirty="0"/>
              <a:t> </a:t>
            </a:r>
          </a:p>
          <a:p>
            <a:r>
              <a:rPr lang="en-AU" sz="1600" dirty="0"/>
              <a:t>                   </a:t>
            </a:r>
          </a:p>
          <a:p>
            <a:r>
              <a:rPr lang="en-AU" sz="1600" dirty="0"/>
              <a:t>                                   “Coding makes finding bugs fun !?” </a:t>
            </a:r>
          </a:p>
        </p:txBody>
      </p:sp>
    </p:spTree>
    <p:extLst>
      <p:ext uri="{BB962C8B-B14F-4D97-AF65-F5344CB8AC3E}">
        <p14:creationId xmlns:p14="http://schemas.microsoft.com/office/powerpoint/2010/main" val="16235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3_PPT_Template" id="{628BEF1D-A780-40CB-BB6B-BDD4A5F3837A}" vid="{73D4B36E-5E19-4C74-8C05-A04DFAAEE4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Insight_2023_PPT_Template</Template>
  <TotalTime>765</TotalTime>
  <Words>372</Words>
  <Application>Microsoft Office PowerPoint</Application>
  <PresentationFormat>On-screen Show (16:9)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Regular</vt:lpstr>
      <vt:lpstr>Calibri</vt:lpstr>
      <vt:lpstr>Consolas</vt:lpstr>
      <vt:lpstr>Google Sans</vt:lpstr>
      <vt:lpstr>SFMono-Regular</vt:lpstr>
      <vt:lpstr>Office Theme</vt:lpstr>
      <vt:lpstr>CodeQL – Azure User Group</vt:lpstr>
      <vt:lpstr>Question what is the difference in Static and Dynamic testing?</vt:lpstr>
      <vt:lpstr>Where can you get CodeQL and how does it help?</vt:lpstr>
      <vt:lpstr>CodeQL Analysis Process</vt:lpstr>
      <vt:lpstr>But it does so much more..</vt:lpstr>
      <vt:lpstr>Final words on providing submissions</vt:lpstr>
      <vt:lpstr>Questions?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CodeQL Code Scanning</dc:title>
  <dc:creator>Greene, Richard</dc:creator>
  <cp:lastModifiedBy>Greene, Richard</cp:lastModifiedBy>
  <cp:revision>11</cp:revision>
  <dcterms:created xsi:type="dcterms:W3CDTF">2023-03-05T02:59:51Z</dcterms:created>
  <dcterms:modified xsi:type="dcterms:W3CDTF">2023-03-11T02:54:25Z</dcterms:modified>
</cp:coreProperties>
</file>